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  <p:sldMasterId id="2147483828" r:id="rId2"/>
  </p:sldMasterIdLst>
  <p:notesMasterIdLst>
    <p:notesMasterId r:id="rId29"/>
  </p:notesMasterIdLst>
  <p:sldIdLst>
    <p:sldId id="262" r:id="rId3"/>
    <p:sldId id="267" r:id="rId4"/>
    <p:sldId id="268" r:id="rId5"/>
    <p:sldId id="265" r:id="rId6"/>
    <p:sldId id="280" r:id="rId7"/>
    <p:sldId id="277" r:id="rId8"/>
    <p:sldId id="278" r:id="rId9"/>
    <p:sldId id="281" r:id="rId10"/>
    <p:sldId id="282" r:id="rId11"/>
    <p:sldId id="279" r:id="rId12"/>
    <p:sldId id="266" r:id="rId13"/>
    <p:sldId id="284" r:id="rId14"/>
    <p:sldId id="269" r:id="rId15"/>
    <p:sldId id="264" r:id="rId16"/>
    <p:sldId id="263" r:id="rId17"/>
    <p:sldId id="272" r:id="rId18"/>
    <p:sldId id="274" r:id="rId19"/>
    <p:sldId id="273" r:id="rId20"/>
    <p:sldId id="276" r:id="rId21"/>
    <p:sldId id="283" r:id="rId22"/>
    <p:sldId id="292" r:id="rId23"/>
    <p:sldId id="288" r:id="rId24"/>
    <p:sldId id="275" r:id="rId25"/>
    <p:sldId id="289" r:id="rId26"/>
    <p:sldId id="290" r:id="rId27"/>
    <p:sldId id="270" r:id="rId28"/>
  </p:sldIdLst>
  <p:sldSz cx="10826750" cy="8120063" type="B4ISO"/>
  <p:notesSz cx="6858000" cy="9144000"/>
  <p:defaultTextStyle>
    <a:defPPr>
      <a:defRPr lang="en-US"/>
    </a:defPPr>
    <a:lvl1pPr marL="0" algn="l" defTabSz="108252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1264" algn="l" defTabSz="108252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2529" algn="l" defTabSz="108252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23792" algn="l" defTabSz="108252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65056" algn="l" defTabSz="108252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06321" algn="l" defTabSz="108252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47585" algn="l" defTabSz="108252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88850" algn="l" defTabSz="108252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30113" algn="l" defTabSz="108252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ECFF"/>
    <a:srgbClr val="FF00FF"/>
  </p:clrMru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78828" autoAdjust="0"/>
  </p:normalViewPr>
  <p:slideViewPr>
    <p:cSldViewPr>
      <p:cViewPr varScale="1">
        <p:scale>
          <a:sx n="46" d="100"/>
          <a:sy n="46" d="100"/>
        </p:scale>
        <p:origin x="-1133" y="-96"/>
      </p:cViewPr>
      <p:guideLst>
        <p:guide orient="horz" pos="2558"/>
        <p:guide pos="341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4" d="100"/>
        <a:sy n="34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741D42-088B-43E5-AC48-7F6C30CD4503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34F2B9-4820-467F-B868-67116A4DFD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2800" y="2522538"/>
            <a:ext cx="9202738" cy="173990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4014" y="4602164"/>
            <a:ext cx="7578725" cy="207486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3770-7A99-405A-BDB8-60C38BF4442E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4694-0651-47B8-9A71-7C9D904010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3770-7A99-405A-BDB8-60C38BF4442E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4694-0651-47B8-9A71-7C9D904010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5663" y="5218113"/>
            <a:ext cx="9202738" cy="16129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5663" y="3441700"/>
            <a:ext cx="9202738" cy="177641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3714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4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4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3770-7A99-405A-BDB8-60C38BF4442E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4694-0651-47B8-9A71-7C9D904010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1339" y="1895477"/>
            <a:ext cx="4795837" cy="53578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9576" y="1895477"/>
            <a:ext cx="4795838" cy="53578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3770-7A99-405A-BDB8-60C38BF4442E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4694-0651-47B8-9A71-7C9D904010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339" y="1817689"/>
            <a:ext cx="4783137" cy="7572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8" indent="0">
              <a:buNone/>
              <a:defRPr sz="2000" b="1"/>
            </a:lvl2pPr>
            <a:lvl3pPr marL="914298" indent="0">
              <a:buNone/>
              <a:defRPr sz="1800" b="1"/>
            </a:lvl3pPr>
            <a:lvl4pPr marL="1371446" indent="0">
              <a:buNone/>
              <a:defRPr sz="1700" b="1"/>
            </a:lvl4pPr>
            <a:lvl5pPr marL="1828596" indent="0">
              <a:buNone/>
              <a:defRPr sz="1700" b="1"/>
            </a:lvl5pPr>
            <a:lvl6pPr marL="2285744" indent="0">
              <a:buNone/>
              <a:defRPr sz="1700" b="1"/>
            </a:lvl6pPr>
            <a:lvl7pPr marL="2742892" indent="0">
              <a:buNone/>
              <a:defRPr sz="1700" b="1"/>
            </a:lvl7pPr>
            <a:lvl8pPr marL="3200042" indent="0">
              <a:buNone/>
              <a:defRPr sz="1700" b="1"/>
            </a:lvl8pPr>
            <a:lvl9pPr marL="3657190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339" y="2574926"/>
            <a:ext cx="4783137" cy="46783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99101" y="1817689"/>
            <a:ext cx="4786313" cy="7572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8" indent="0">
              <a:buNone/>
              <a:defRPr sz="2000" b="1"/>
            </a:lvl2pPr>
            <a:lvl3pPr marL="914298" indent="0">
              <a:buNone/>
              <a:defRPr sz="1800" b="1"/>
            </a:lvl3pPr>
            <a:lvl4pPr marL="1371446" indent="0">
              <a:buNone/>
              <a:defRPr sz="1700" b="1"/>
            </a:lvl4pPr>
            <a:lvl5pPr marL="1828596" indent="0">
              <a:buNone/>
              <a:defRPr sz="1700" b="1"/>
            </a:lvl5pPr>
            <a:lvl6pPr marL="2285744" indent="0">
              <a:buNone/>
              <a:defRPr sz="1700" b="1"/>
            </a:lvl6pPr>
            <a:lvl7pPr marL="2742892" indent="0">
              <a:buNone/>
              <a:defRPr sz="1700" b="1"/>
            </a:lvl7pPr>
            <a:lvl8pPr marL="3200042" indent="0">
              <a:buNone/>
              <a:defRPr sz="1700" b="1"/>
            </a:lvl8pPr>
            <a:lvl9pPr marL="3657190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99101" y="2574926"/>
            <a:ext cx="4786313" cy="46783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3770-7A99-405A-BDB8-60C38BF4442E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4694-0651-47B8-9A71-7C9D904010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3770-7A99-405A-BDB8-60C38BF4442E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4694-0651-47B8-9A71-7C9D904010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3770-7A99-405A-BDB8-60C38BF4442E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4694-0651-47B8-9A71-7C9D904010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323850"/>
            <a:ext cx="3562350" cy="13747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2276" y="323850"/>
            <a:ext cx="6053138" cy="69294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338" y="1698625"/>
            <a:ext cx="3562350" cy="5554663"/>
          </a:xfrm>
        </p:spPr>
        <p:txBody>
          <a:bodyPr/>
          <a:lstStyle>
            <a:lvl1pPr marL="0" indent="0">
              <a:buNone/>
              <a:defRPr sz="1400"/>
            </a:lvl1pPr>
            <a:lvl2pPr marL="457148" indent="0">
              <a:buNone/>
              <a:defRPr sz="1200"/>
            </a:lvl2pPr>
            <a:lvl3pPr marL="914298" indent="0">
              <a:buNone/>
              <a:defRPr sz="900"/>
            </a:lvl3pPr>
            <a:lvl4pPr marL="1371446" indent="0">
              <a:buNone/>
              <a:defRPr sz="900"/>
            </a:lvl4pPr>
            <a:lvl5pPr marL="1828596" indent="0">
              <a:buNone/>
              <a:defRPr sz="900"/>
            </a:lvl5pPr>
            <a:lvl6pPr marL="2285744" indent="0">
              <a:buNone/>
              <a:defRPr sz="900"/>
            </a:lvl6pPr>
            <a:lvl7pPr marL="2742892" indent="0">
              <a:buNone/>
              <a:defRPr sz="900"/>
            </a:lvl7pPr>
            <a:lvl8pPr marL="3200042" indent="0">
              <a:buNone/>
              <a:defRPr sz="900"/>
            </a:lvl8pPr>
            <a:lvl9pPr marL="365719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3770-7A99-405A-BDB8-60C38BF4442E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4694-0651-47B8-9A71-7C9D904010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2488" y="5684839"/>
            <a:ext cx="6496050" cy="6699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22488" y="725489"/>
            <a:ext cx="6496050" cy="4872037"/>
          </a:xfrm>
        </p:spPr>
        <p:txBody>
          <a:bodyPr/>
          <a:lstStyle>
            <a:lvl1pPr marL="0" indent="0">
              <a:buNone/>
              <a:defRPr sz="3200"/>
            </a:lvl1pPr>
            <a:lvl2pPr marL="457148" indent="0">
              <a:buNone/>
              <a:defRPr sz="2800"/>
            </a:lvl2pPr>
            <a:lvl3pPr marL="914298" indent="0">
              <a:buNone/>
              <a:defRPr sz="2400"/>
            </a:lvl3pPr>
            <a:lvl4pPr marL="1371446" indent="0">
              <a:buNone/>
              <a:defRPr sz="2000"/>
            </a:lvl4pPr>
            <a:lvl5pPr marL="1828596" indent="0">
              <a:buNone/>
              <a:defRPr sz="2000"/>
            </a:lvl5pPr>
            <a:lvl6pPr marL="2285744" indent="0">
              <a:buNone/>
              <a:defRPr sz="2000"/>
            </a:lvl6pPr>
            <a:lvl7pPr marL="2742892" indent="0">
              <a:buNone/>
              <a:defRPr sz="2000"/>
            </a:lvl7pPr>
            <a:lvl8pPr marL="3200042" indent="0">
              <a:buNone/>
              <a:defRPr sz="2000"/>
            </a:lvl8pPr>
            <a:lvl9pPr marL="365719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22488" y="6354764"/>
            <a:ext cx="6496050" cy="954087"/>
          </a:xfrm>
        </p:spPr>
        <p:txBody>
          <a:bodyPr/>
          <a:lstStyle>
            <a:lvl1pPr marL="0" indent="0">
              <a:buNone/>
              <a:defRPr sz="1400"/>
            </a:lvl1pPr>
            <a:lvl2pPr marL="457148" indent="0">
              <a:buNone/>
              <a:defRPr sz="1200"/>
            </a:lvl2pPr>
            <a:lvl3pPr marL="914298" indent="0">
              <a:buNone/>
              <a:defRPr sz="900"/>
            </a:lvl3pPr>
            <a:lvl4pPr marL="1371446" indent="0">
              <a:buNone/>
              <a:defRPr sz="900"/>
            </a:lvl4pPr>
            <a:lvl5pPr marL="1828596" indent="0">
              <a:buNone/>
              <a:defRPr sz="900"/>
            </a:lvl5pPr>
            <a:lvl6pPr marL="2285744" indent="0">
              <a:buNone/>
              <a:defRPr sz="900"/>
            </a:lvl6pPr>
            <a:lvl7pPr marL="2742892" indent="0">
              <a:buNone/>
              <a:defRPr sz="900"/>
            </a:lvl7pPr>
            <a:lvl8pPr marL="3200042" indent="0">
              <a:buNone/>
              <a:defRPr sz="900"/>
            </a:lvl8pPr>
            <a:lvl9pPr marL="365719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3770-7A99-405A-BDB8-60C38BF4442E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4694-0651-47B8-9A71-7C9D904010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3770-7A99-405A-BDB8-60C38BF4442E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4694-0651-47B8-9A71-7C9D904010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0188" y="325439"/>
            <a:ext cx="2435225" cy="692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1339" y="325439"/>
            <a:ext cx="7156450" cy="692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3770-7A99-405A-BDB8-60C38BF4442E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04694-0651-47B8-9A71-7C9D904010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E23770-7A99-405A-BDB8-60C38BF4442E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004694-0651-47B8-9A71-7C9D9040104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433070" cy="8115867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66525" y="805704"/>
            <a:ext cx="54134" cy="43307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318590" y="805704"/>
            <a:ext cx="32480" cy="43307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96031" y="805704"/>
            <a:ext cx="10827" cy="43307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62579" y="805704"/>
            <a:ext cx="10827" cy="43307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082675" y="5142707"/>
            <a:ext cx="9202738" cy="2338578"/>
          </a:xfrm>
        </p:spPr>
        <p:txBody>
          <a:bodyPr/>
          <a:lstStyle>
            <a:lvl1pPr marR="10826" algn="l">
              <a:defRPr sz="47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082675" y="3356293"/>
            <a:ext cx="9202738" cy="1786414"/>
          </a:xfrm>
        </p:spPr>
        <p:txBody>
          <a:bodyPr lIns="119091" tIns="54132" anchor="b"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541325" indent="0" algn="ctr">
              <a:buNone/>
            </a:lvl2pPr>
            <a:lvl3pPr marL="1082650" indent="0" algn="ctr">
              <a:buNone/>
            </a:lvl3pPr>
            <a:lvl4pPr marL="1623974" indent="0" algn="ctr">
              <a:buNone/>
            </a:lvl4pPr>
            <a:lvl5pPr marL="2165299" indent="0" algn="ctr">
              <a:buNone/>
            </a:lvl5pPr>
            <a:lvl6pPr marL="2706624" indent="0" algn="ctr">
              <a:buNone/>
            </a:lvl6pPr>
            <a:lvl7pPr marL="3247949" indent="0" algn="ctr">
              <a:buNone/>
            </a:lvl7pPr>
            <a:lvl8pPr marL="3789274" indent="0" algn="ctr">
              <a:buNone/>
            </a:lvl8pPr>
            <a:lvl9pPr marL="4330598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302272" y="5976255"/>
            <a:ext cx="86614" cy="2002949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302272" y="5679567"/>
            <a:ext cx="86614" cy="270669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302272" y="5491148"/>
            <a:ext cx="86614" cy="162401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302272" y="5378516"/>
            <a:ext cx="86614" cy="8661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E23770-7A99-405A-BDB8-60C38BF4442E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004694-0651-47B8-9A71-7C9D904010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5717613" y="1271513"/>
            <a:ext cx="5117529" cy="685694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8265" tIns="54132" rIns="108265" bIns="54132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442786" y="0"/>
            <a:ext cx="6529364" cy="78327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8265" tIns="54132" rIns="108265" bIns="54132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5283283" y="1756624"/>
            <a:ext cx="4872038" cy="140747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8265" tIns="54132" rIns="108265" bIns="54132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037388" y="0"/>
            <a:ext cx="3248025" cy="5052484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8265" tIns="54132" rIns="108265" bIns="54132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7037387" y="5052484"/>
            <a:ext cx="3789363" cy="1353344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8265" tIns="54132" rIns="108265" bIns="54132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7037387" y="0"/>
            <a:ext cx="1624013" cy="5052484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8265" tIns="54132" rIns="108265" bIns="54132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7043027" y="5028050"/>
            <a:ext cx="2475491" cy="3092014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8265" tIns="54132" rIns="108265" bIns="54132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7037388" y="5052484"/>
            <a:ext cx="1894681" cy="306757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8265" tIns="54132" rIns="108265" bIns="54132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7037387" y="1624013"/>
            <a:ext cx="3789363" cy="342847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8265" tIns="54132" rIns="108265" bIns="54132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7037387" y="2075127"/>
            <a:ext cx="3789363" cy="297735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8265" tIns="54132" rIns="108265" bIns="54132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1172898" y="5052484"/>
            <a:ext cx="5864490" cy="306757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8265" tIns="54132" rIns="108265" bIns="54132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631560" y="5052484"/>
            <a:ext cx="6315604" cy="306757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8265" tIns="54132" rIns="108265" bIns="54132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434330" y="2887134"/>
            <a:ext cx="6676496" cy="21653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8265" tIns="54132" rIns="108265" bIns="54132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434330" y="2526242"/>
            <a:ext cx="6676496" cy="252624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8265" tIns="54132" rIns="108265" bIns="54132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5413375" y="5052484"/>
            <a:ext cx="1624013" cy="306757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8265" tIns="54132" rIns="108265" bIns="54132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991" y="1600417"/>
            <a:ext cx="6770328" cy="1157371"/>
          </a:xfrm>
        </p:spPr>
        <p:txBody>
          <a:bodyPr lIns="97438" tIns="54132" bIns="0" anchor="t"/>
          <a:lstStyle>
            <a:lvl1pPr marL="64959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E23770-7A99-405A-BDB8-60C38BF4442E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004694-0651-47B8-9A71-7C9D9040104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29991" y="476293"/>
            <a:ext cx="10068878" cy="104936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992" y="606298"/>
            <a:ext cx="9657461" cy="920274"/>
          </a:xfrm>
        </p:spPr>
        <p:txBody>
          <a:bodyPr tIns="75785"/>
          <a:lstStyle>
            <a:lvl1pPr algn="l">
              <a:buNone/>
              <a:defRPr sz="4500" b="0" cap="none" spc="-178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439911" y="805704"/>
            <a:ext cx="32480" cy="43307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86765" y="805704"/>
            <a:ext cx="32480" cy="43307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530977" y="805704"/>
            <a:ext cx="10827" cy="43307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564428" y="805704"/>
            <a:ext cx="10827" cy="43307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92580" y="805704"/>
            <a:ext cx="43307" cy="43307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606298"/>
            <a:ext cx="9744075" cy="1082675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796" y="2096323"/>
            <a:ext cx="4781815" cy="5358866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12056" y="2096323"/>
            <a:ext cx="4781815" cy="5358866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E23770-7A99-405A-BDB8-60C38BF4442E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004694-0651-47B8-9A71-7C9D904010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76294"/>
            <a:ext cx="10498869" cy="104936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725" y="606298"/>
            <a:ext cx="9202738" cy="1082675"/>
          </a:xfrm>
        </p:spPr>
        <p:txBody>
          <a:bodyPr anchor="t"/>
          <a:lstStyle>
            <a:lvl1pPr>
              <a:defRPr sz="47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337" y="2142794"/>
            <a:ext cx="4783695" cy="757496"/>
          </a:xfrm>
        </p:spPr>
        <p:txBody>
          <a:bodyPr anchor="ctr"/>
          <a:lstStyle>
            <a:lvl1pPr marL="86612" indent="0" algn="l">
              <a:buNone/>
              <a:defRPr sz="2800" b="1">
                <a:solidFill>
                  <a:schemeClr val="accent2"/>
                </a:solidFill>
              </a:defRPr>
            </a:lvl1pPr>
            <a:lvl2pPr>
              <a:buNone/>
              <a:defRPr sz="2400" b="1"/>
            </a:lvl2pPr>
            <a:lvl3pPr>
              <a:buNone/>
              <a:defRPr sz="2100" b="1"/>
            </a:lvl3pPr>
            <a:lvl4pPr>
              <a:buNone/>
              <a:defRPr sz="1900" b="1"/>
            </a:lvl4pPr>
            <a:lvl5pPr>
              <a:buNone/>
              <a:defRPr sz="19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499839" y="2142794"/>
            <a:ext cx="4785574" cy="757496"/>
          </a:xfrm>
        </p:spPr>
        <p:txBody>
          <a:bodyPr anchor="ctr"/>
          <a:lstStyle>
            <a:lvl1pPr marL="86612" indent="0">
              <a:buNone/>
              <a:defRPr sz="2800" b="1">
                <a:solidFill>
                  <a:schemeClr val="accent2"/>
                </a:solidFill>
              </a:defRPr>
            </a:lvl1pPr>
            <a:lvl2pPr>
              <a:buNone/>
              <a:defRPr sz="2400" b="1"/>
            </a:lvl2pPr>
            <a:lvl3pPr>
              <a:buNone/>
              <a:defRPr sz="2100" b="1"/>
            </a:lvl3pPr>
            <a:lvl4pPr>
              <a:buNone/>
              <a:defRPr sz="1900" b="1"/>
            </a:lvl4pPr>
            <a:lvl5pPr>
              <a:buNone/>
              <a:defRPr sz="19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41337" y="2911568"/>
            <a:ext cx="4783695" cy="468798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99839" y="2911568"/>
            <a:ext cx="4785574" cy="468798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E23770-7A99-405A-BDB8-60C38BF4442E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004694-0651-47B8-9A71-7C9D9040104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3946" y="805704"/>
            <a:ext cx="54134" cy="43307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56011" y="805704"/>
            <a:ext cx="32480" cy="43307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3451" y="805704"/>
            <a:ext cx="10827" cy="43307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805704"/>
            <a:ext cx="10827" cy="43307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77332" y="805704"/>
            <a:ext cx="32480" cy="43307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224185" y="805704"/>
            <a:ext cx="32480" cy="43307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68398" y="805704"/>
            <a:ext cx="10827" cy="43307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301849" y="805704"/>
            <a:ext cx="10827" cy="43307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330000" y="805704"/>
            <a:ext cx="43307" cy="43307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2675" y="606298"/>
            <a:ext cx="9202738" cy="1082675"/>
          </a:xfrm>
        </p:spPr>
        <p:txBody>
          <a:bodyPr/>
          <a:lstStyle>
            <a:lvl1pPr>
              <a:defRPr sz="47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E23770-7A99-405A-BDB8-60C38BF4442E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004694-0651-47B8-9A71-7C9D904010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E23770-7A99-405A-BDB8-60C38BF4442E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004694-0651-47B8-9A71-7C9D904010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006" y="323299"/>
            <a:ext cx="9744075" cy="1375900"/>
          </a:xfrm>
        </p:spPr>
        <p:txBody>
          <a:bodyPr anchor="ctr"/>
          <a:lstStyle>
            <a:lvl1pPr algn="l">
              <a:buNone/>
              <a:defRPr sz="43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12006" y="1699199"/>
            <a:ext cx="2977356" cy="5413375"/>
          </a:xfrm>
        </p:spPr>
        <p:txBody>
          <a:bodyPr/>
          <a:lstStyle>
            <a:lvl1pPr marL="64959" indent="0">
              <a:buNone/>
              <a:defRPr sz="21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060031" y="1699199"/>
            <a:ext cx="6496050" cy="5413375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E23770-7A99-405A-BDB8-60C38BF4442E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004694-0651-47B8-9A71-7C9D904010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35760" y="1"/>
            <a:ext cx="10393680" cy="2223648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430033" y="2231926"/>
            <a:ext cx="10398868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10081501" y="1443567"/>
            <a:ext cx="157195" cy="152107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1082675" y="522454"/>
            <a:ext cx="8120063" cy="830890"/>
          </a:xfrm>
        </p:spPr>
        <p:txBody>
          <a:bodyPr anchor="b"/>
          <a:lstStyle>
            <a:lvl1pPr algn="l">
              <a:buNone/>
              <a:defRPr sz="25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5760" y="2242289"/>
            <a:ext cx="10393680" cy="5872949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8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1082675" y="1361803"/>
            <a:ext cx="8120063" cy="812006"/>
          </a:xfrm>
        </p:spPr>
        <p:txBody>
          <a:bodyPr/>
          <a:lstStyle>
            <a:lvl1pPr marL="32479" indent="0">
              <a:spcBef>
                <a:spcPts val="0"/>
              </a:spcBef>
              <a:buNone/>
              <a:defRPr sz="1700">
                <a:solidFill>
                  <a:srgbClr val="FFFFFF"/>
                </a:solidFill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10261947" y="1624013"/>
            <a:ext cx="157195" cy="152107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9851216" y="1746161"/>
            <a:ext cx="157195" cy="152107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68948" y="65713"/>
            <a:ext cx="2526242" cy="432318"/>
          </a:xfrm>
        </p:spPr>
        <p:txBody>
          <a:bodyPr/>
          <a:lstStyle>
            <a:extLst/>
          </a:lstStyle>
          <a:p>
            <a:fld id="{3DE23770-7A99-405A-BDB8-60C38BF4442E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82675" y="65713"/>
            <a:ext cx="6586273" cy="432318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195189" y="65713"/>
            <a:ext cx="541338" cy="432318"/>
          </a:xfrm>
        </p:spPr>
        <p:txBody>
          <a:bodyPr/>
          <a:lstStyle>
            <a:extLst/>
          </a:lstStyle>
          <a:p>
            <a:fld id="{73004694-0651-47B8-9A71-7C9D904010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E23770-7A99-405A-BDB8-60C38BF4442E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004694-0651-47B8-9A71-7C9D904010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9394" y="325181"/>
            <a:ext cx="2345796" cy="6928369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1783" y="325181"/>
            <a:ext cx="6947165" cy="6928369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E23770-7A99-405A-BDB8-60C38BF4442E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004694-0651-47B8-9A71-7C9D904010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E23770-7A99-405A-BDB8-60C38BF4442E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004694-0651-47B8-9A71-7C9D9040104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1339" y="325437"/>
            <a:ext cx="9744075" cy="1352551"/>
          </a:xfrm>
          <a:prstGeom prst="rect">
            <a:avLst/>
          </a:prstGeom>
        </p:spPr>
        <p:txBody>
          <a:bodyPr vert="horz" lIns="91430" tIns="45715" rIns="91430" bIns="4571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339" y="1895477"/>
            <a:ext cx="9744075" cy="5357812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1338" y="7526339"/>
            <a:ext cx="2525712" cy="431800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23770-7A99-405A-BDB8-60C38BF4442E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98876" y="7526339"/>
            <a:ext cx="3429000" cy="431800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59700" y="7526339"/>
            <a:ext cx="2525714" cy="431800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04694-0651-47B8-9A71-7C9D9040104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ctr" defTabSz="91429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2" indent="-342862" algn="l" defTabSz="91429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6" indent="-285718" algn="l" defTabSz="914298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73" indent="-228575" algn="l" defTabSz="91429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21" indent="-228575" algn="l" defTabSz="914298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69" indent="-228575" algn="l" defTabSz="914298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19" indent="-228575" algn="l" defTabSz="91429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67" indent="-228575" algn="l" defTabSz="91429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17" indent="-228575" algn="l" defTabSz="91429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65" indent="-228575" algn="l" defTabSz="91429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8" algn="l" defTabSz="9142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8" algn="l" defTabSz="9142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6" algn="l" defTabSz="9142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96" algn="l" defTabSz="9142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44" algn="l" defTabSz="9142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92" algn="l" defTabSz="9142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42" algn="l" defTabSz="9142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90" algn="l" defTabSz="9142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433070" cy="8115867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302272" y="5976255"/>
            <a:ext cx="86614" cy="2002949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302272" y="5679567"/>
            <a:ext cx="86614" cy="270669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302272" y="5491148"/>
            <a:ext cx="86614" cy="162401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302272" y="5378516"/>
            <a:ext cx="86614" cy="8661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66525" y="805704"/>
            <a:ext cx="54134" cy="43307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318590" y="805704"/>
            <a:ext cx="32480" cy="43307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96031" y="805704"/>
            <a:ext cx="10827" cy="43307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62579" y="805704"/>
            <a:ext cx="10827" cy="43307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082675" y="606298"/>
            <a:ext cx="9202738" cy="1082675"/>
          </a:xfrm>
          <a:prstGeom prst="rect">
            <a:avLst/>
          </a:prstGeom>
        </p:spPr>
        <p:txBody>
          <a:bodyPr vert="horz" lIns="108265" tIns="54132" rIns="108265" bIns="54132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082675" y="2111785"/>
            <a:ext cx="9202738" cy="5413375"/>
          </a:xfrm>
          <a:prstGeom prst="rect">
            <a:avLst/>
          </a:prstGeom>
        </p:spPr>
        <p:txBody>
          <a:bodyPr vert="horz" lIns="108265" tIns="54132" rIns="108265" bIns="54132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668948" y="7597523"/>
            <a:ext cx="2526242" cy="432318"/>
          </a:xfrm>
          <a:prstGeom prst="rect">
            <a:avLst/>
          </a:prstGeom>
        </p:spPr>
        <p:txBody>
          <a:bodyPr vert="horz" lIns="108265" tIns="54132" rIns="108265" bIns="54132" anchor="b"/>
          <a:lstStyle>
            <a:lvl1pPr algn="l" eaLnBrk="1" latinLnBrk="0" hangingPunct="1">
              <a:defRPr kumimoji="0" sz="1300">
                <a:solidFill>
                  <a:schemeClr val="tx2"/>
                </a:solidFill>
              </a:defRPr>
            </a:lvl1pPr>
            <a:extLst/>
          </a:lstStyle>
          <a:p>
            <a:fld id="{3DE23770-7A99-405A-BDB8-60C38BF4442E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82675" y="7597523"/>
            <a:ext cx="6586273" cy="432318"/>
          </a:xfrm>
          <a:prstGeom prst="rect">
            <a:avLst/>
          </a:prstGeom>
        </p:spPr>
        <p:txBody>
          <a:bodyPr vert="horz" lIns="108265" tIns="54132" rIns="108265" bIns="54132" anchor="b"/>
          <a:lstStyle>
            <a:lvl1pPr algn="r" eaLnBrk="1" latinLnBrk="0" hangingPunct="1">
              <a:defRPr kumimoji="0" sz="13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195189" y="7597523"/>
            <a:ext cx="541338" cy="432318"/>
          </a:xfrm>
          <a:prstGeom prst="rect">
            <a:avLst/>
          </a:prstGeom>
        </p:spPr>
        <p:txBody>
          <a:bodyPr vert="horz" lIns="108265" tIns="54132" rIns="108265" bIns="54132" anchor="b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  <a:extLst/>
          </a:lstStyle>
          <a:p>
            <a:fld id="{73004694-0651-47B8-9A71-7C9D9040104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</p:sldLayoutIdLst>
  <p:txStyles>
    <p:titleStyle>
      <a:lvl1pPr algn="l" rtl="0" eaLnBrk="1" latinLnBrk="0" hangingPunct="1">
        <a:spcBef>
          <a:spcPct val="0"/>
        </a:spcBef>
        <a:buNone/>
        <a:defRPr kumimoji="0" sz="4700" kern="1200" spc="-118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87192" indent="-405994" algn="l" rtl="0" eaLnBrk="1" latinLnBrk="0" hangingPunct="1">
        <a:spcBef>
          <a:spcPts val="829"/>
        </a:spcBef>
        <a:buClr>
          <a:schemeClr val="tx2"/>
        </a:buClr>
        <a:buSzPct val="95000"/>
        <a:buFont typeface="Wingdings"/>
        <a:buChar char=""/>
        <a:defRPr kumimoji="0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76946" indent="-338328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180088" indent="-270662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494056" indent="-270662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1753892" indent="-249009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024555" indent="-249009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251911" indent="-21653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479268" indent="-21653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706624" indent="-21653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4132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8265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2397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16529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70662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24794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78927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33059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0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Microsoft_Office_Word_Document1.docx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22375" y="1926431"/>
            <a:ext cx="8382000" cy="4154984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l="58000" r="42000"/>
            </a:stretch>
          </a:blip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BD" sz="8800" dirty="0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ক্লাসের শুরুতে</a:t>
            </a:r>
          </a:p>
          <a:p>
            <a:r>
              <a:rPr lang="bn-BD" sz="8800" dirty="0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তোমরা আমার </a:t>
            </a:r>
          </a:p>
          <a:p>
            <a:r>
              <a:rPr lang="bn-BD" sz="8800" dirty="0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শুভেচ্ছা নাও  </a:t>
            </a:r>
            <a:endParaRPr lang="en-US" sz="8800" dirty="0">
              <a:blipFill>
                <a:blip r:embed="rId2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rame 2"/>
          <p:cNvSpPr/>
          <p:nvPr/>
        </p:nvSpPr>
        <p:spPr>
          <a:xfrm>
            <a:off x="460375" y="935831"/>
            <a:ext cx="9906001" cy="6172200"/>
          </a:xfrm>
          <a:prstGeom prst="frame">
            <a:avLst>
              <a:gd name="adj1" fmla="val 6731"/>
            </a:avLst>
          </a:prstGeom>
          <a:blipFill dpi="0" rotWithShape="1">
            <a:blip r:embed="rId3" cstate="print">
              <a:alphaModFix amt="92000"/>
            </a:blip>
            <a:srcRect/>
            <a:tile tx="-336550" ty="-215900" sx="93000" sy="76000" flip="none" algn="tl"/>
          </a:blipFill>
          <a:ln w="479425" cmpd="tri">
            <a:gradFill>
              <a:gsLst>
                <a:gs pos="100000">
                  <a:srgbClr val="FF3399"/>
                </a:gs>
                <a:gs pos="25000">
                  <a:srgbClr val="00B0F0"/>
                </a:gs>
                <a:gs pos="50000">
                  <a:schemeClr val="bg1"/>
                </a:gs>
                <a:gs pos="75000">
                  <a:schemeClr val="bg1"/>
                </a:gs>
                <a:gs pos="100000">
                  <a:srgbClr val="3366FF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blipFill>
                <a:blip r:embed="rId4"/>
                <a:stretch>
                  <a:fillRect l="58000" r="100000"/>
                </a:stretch>
              </a:blipFill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65575" y="0"/>
            <a:ext cx="3048000" cy="1862048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l="58000" r="42000"/>
            </a:stretch>
          </a:blip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11500" dirty="0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আমি   </a:t>
            </a:r>
            <a:endParaRPr lang="en-US" sz="11500" dirty="0">
              <a:blipFill>
                <a:blip r:embed="rId2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4175" y="2078831"/>
            <a:ext cx="10058400" cy="769441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l="58000" r="42000"/>
            </a:stretch>
          </a:blip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endParaRPr lang="en-US" sz="4400" dirty="0">
              <a:blipFill>
                <a:blip r:embed="rId2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6575" y="2383631"/>
            <a:ext cx="9753600" cy="46482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 l="10000" t="32000" r="10000" b="3000"/>
            </a:stretch>
          </a:blipFill>
          <a:ln w="279400" cmpd="tri">
            <a:solidFill>
              <a:srgbClr val="FF000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দিলরুবা খানম </a:t>
            </a:r>
          </a:p>
          <a:p>
            <a:pPr algn="ctr"/>
            <a:r>
              <a:rPr lang="bn-BD" sz="8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সঃ শিক্ষক </a:t>
            </a:r>
          </a:p>
          <a:p>
            <a:pPr algn="ctr"/>
            <a:r>
              <a:rPr lang="bn-BD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ওছখালী আলিয়া মডেল সঃ প্রাঃ বিদ্যালয় </a:t>
            </a:r>
          </a:p>
          <a:p>
            <a:pPr algn="ctr"/>
            <a:r>
              <a:rPr lang="bn-BD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হাতিয়া – নোয়াখালী ।  </a:t>
            </a:r>
            <a:endParaRPr 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508375" y="1545431"/>
            <a:ext cx="3962400" cy="0"/>
          </a:xfrm>
          <a:prstGeom prst="line">
            <a:avLst/>
          </a:prstGeom>
          <a:ln w="123825" cmpd="thinThick"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9175" y="0"/>
            <a:ext cx="6705600" cy="144655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l="58000" r="42000"/>
            </a:stretch>
          </a:blip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    </a:t>
            </a:r>
            <a:endParaRPr lang="en-US" sz="8800" dirty="0">
              <a:blipFill>
                <a:blip r:embed="rId2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051175" y="1316831"/>
            <a:ext cx="5562600" cy="0"/>
          </a:xfrm>
          <a:prstGeom prst="line">
            <a:avLst/>
          </a:prstGeom>
          <a:ln w="63500">
            <a:solidFill>
              <a:srgbClr val="FF0000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679575" y="2459831"/>
            <a:ext cx="8001000" cy="39624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 l="58000" r="42000"/>
            </a:stretch>
          </a:blipFill>
          <a:ln w="203200" cmpd="tri"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শ্রেণিঃ ৫ম</a:t>
            </a:r>
          </a:p>
          <a:p>
            <a:pPr>
              <a:buFont typeface="Arial" pitchFamily="34" charset="0"/>
              <a:buChar char="•"/>
            </a:pP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বিষয়ঃ আমার বাংলা বই </a:t>
            </a:r>
          </a:p>
          <a:p>
            <a:pPr>
              <a:buFont typeface="Arial" pitchFamily="34" charset="0"/>
              <a:buChar char="•"/>
            </a:pP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বিষয়বস্তুঃ “দেখে এলাম নায়াগ্রা”  </a:t>
            </a:r>
          </a:p>
          <a:p>
            <a:pPr>
              <a:buFont typeface="Arial" pitchFamily="34" charset="0"/>
              <a:buChar char="•"/>
            </a:pP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পাঠের অংশঃ 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নায়াগ্রা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... ...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ভিন্ন রকমের জলপ্রপাত </a:t>
            </a:r>
            <a:endParaRPr lang="bn-BD" sz="4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সময়ঃ ৪৫ মিনিট</a:t>
            </a:r>
          </a:p>
          <a:p>
            <a:pPr>
              <a:buFont typeface="Arial" pitchFamily="34" charset="0"/>
              <a:buChar char="•"/>
            </a:pP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তারিখঃ ২৯ / ৯ / ১৩ ইং  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9175" y="0"/>
            <a:ext cx="6705600" cy="144655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l="58000" r="42000"/>
            </a:stretch>
          </a:blip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 ফল     </a:t>
            </a:r>
            <a:endParaRPr lang="en-US" sz="8800" dirty="0">
              <a:blipFill>
                <a:blip r:embed="rId2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8975" y="2231231"/>
            <a:ext cx="9448801" cy="4495800"/>
          </a:xfrm>
          <a:prstGeom prst="rect">
            <a:avLst/>
          </a:prstGeom>
          <a:noFill/>
          <a:ln w="69850" cmpd="sng"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  <a:effectLst>
            <a:outerShdw blurRad="50800" dist="50800" dir="5400000" algn="ctr" rotWithShape="0">
              <a:schemeClr val="bg1">
                <a:alpha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শিশুরা .............................. </a:t>
            </a:r>
          </a:p>
          <a:p>
            <a:pPr>
              <a:buFont typeface="Wingdings" pitchFamily="2" charset="2"/>
              <a:buChar char="v"/>
            </a:pP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 দেখে বিষয়বস্তু বলতে পারবে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</a:p>
          <a:p>
            <a:pPr>
              <a:buFont typeface="Wingdings" pitchFamily="2" charset="2"/>
              <a:buChar char="v"/>
            </a:pP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অবাক করা সুন্দর “নায়াগ্রা জলপ্রপাত” সম্পর্কে জেনে বলতে পারবে ।  </a:t>
            </a:r>
          </a:p>
          <a:p>
            <a:pPr>
              <a:buFont typeface="Wingdings" pitchFamily="2" charset="2"/>
              <a:buChar char="v"/>
            </a:pP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সমার্থক শব্দ, বিপরীত শব্দ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অনুশীলন, এক কথায় প্রকাশ ও প্রশ্নের উত্তর  বলতে পারবে। </a:t>
            </a:r>
          </a:p>
          <a:p>
            <a:pPr>
              <a:buFont typeface="Wingdings" pitchFamily="2" charset="2"/>
              <a:buChar char="v"/>
            </a:pP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বিরাম চিহ্নের ব্যবহার লিখতে পারবে।  </a:t>
            </a:r>
          </a:p>
          <a:p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584575" y="1240631"/>
            <a:ext cx="3962400" cy="0"/>
          </a:xfrm>
          <a:prstGeom prst="line">
            <a:avLst/>
          </a:prstGeom>
          <a:ln w="79375" cmpd="sng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9575" y="326231"/>
            <a:ext cx="8229600" cy="1219200"/>
          </a:xfrm>
          <a:prstGeom prst="rect">
            <a:avLst/>
          </a:prstGeom>
          <a:solidFill>
            <a:schemeClr val="bg1"/>
          </a:solidFill>
          <a:ln w="152400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আস আমরা কিছু ছবি দেখি 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ur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975" y="2231231"/>
            <a:ext cx="4953000" cy="4413584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নায়াগ্রা জলপ্রপাত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8175" y="2231231"/>
            <a:ext cx="4876800" cy="441960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Rectangle 4"/>
          <p:cNvSpPr/>
          <p:nvPr/>
        </p:nvSpPr>
        <p:spPr>
          <a:xfrm>
            <a:off x="2517775" y="6879431"/>
            <a:ext cx="5943600" cy="990600"/>
          </a:xfrm>
          <a:prstGeom prst="rect">
            <a:avLst/>
          </a:prstGeom>
          <a:noFill/>
          <a:ln w="60325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  <a:prstDash val="solid"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জলপ্রপাত 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গুগুল থেকে নেওয়া আমেরিকান ফলস এবং ব্রাইডাল ভ্যালি ফলস।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4175" y="2383631"/>
            <a:ext cx="4800600" cy="419100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" name="Rectangle 3"/>
          <p:cNvSpPr/>
          <p:nvPr/>
        </p:nvSpPr>
        <p:spPr>
          <a:xfrm>
            <a:off x="1679575" y="326231"/>
            <a:ext cx="8229600" cy="1219200"/>
          </a:xfrm>
          <a:prstGeom prst="rect">
            <a:avLst/>
          </a:prstGeom>
          <a:solidFill>
            <a:schemeClr val="bg1"/>
          </a:solidFill>
          <a:ln w="152400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আস আমরা কিছু ছবি দেখি 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4175" y="6879431"/>
            <a:ext cx="4572000" cy="914400"/>
          </a:xfrm>
          <a:prstGeom prst="rect">
            <a:avLst/>
          </a:prstGeom>
          <a:noFill/>
          <a:ln w="47625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ব্রাইডাল ভ্যালি  জলপ্রপাত 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ক্যাসিনো রিসোর্ট… নায়াগ্রা ফলস এর একেবারে কোল ঘেঁষে অবস্থিত…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65775" y="2383631"/>
            <a:ext cx="4953000" cy="419100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" name="Rectangle 6"/>
          <p:cNvSpPr/>
          <p:nvPr/>
        </p:nvSpPr>
        <p:spPr>
          <a:xfrm>
            <a:off x="5794375" y="6803231"/>
            <a:ext cx="4648200" cy="914400"/>
          </a:xfrm>
          <a:prstGeom prst="rect">
            <a:avLst/>
          </a:prstGeom>
          <a:noFill/>
          <a:ln w="47625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ক্যাসিনো রিসোর্ট জলপ্রপাত  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9575" y="326231"/>
            <a:ext cx="8229600" cy="1219200"/>
          </a:xfrm>
          <a:prstGeom prst="rect">
            <a:avLst/>
          </a:prstGeom>
          <a:solidFill>
            <a:schemeClr val="bg1"/>
          </a:solidFill>
          <a:ln w="152400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আস আমরা কিছু ছবি দেখি 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থেকে নেওয়া আশ্চর্য্য নায়াগ্রা ফলস।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13375" y="2078831"/>
            <a:ext cx="5029200" cy="426720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Google থেকে নেওয়া আশ্চর্য্য নায়াগ্রা ফলস।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7975" y="2078831"/>
            <a:ext cx="4876800" cy="4273062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8" name="Rectangle 7"/>
          <p:cNvSpPr/>
          <p:nvPr/>
        </p:nvSpPr>
        <p:spPr>
          <a:xfrm>
            <a:off x="307975" y="6879431"/>
            <a:ext cx="4876800" cy="664368"/>
          </a:xfrm>
          <a:prstGeom prst="rect">
            <a:avLst/>
          </a:prstGeom>
          <a:noFill/>
          <a:ln w="508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কেনাডিয়ান হর্সসু জলপ্রপাত   </a:t>
            </a:r>
            <a:endParaRPr lang="en-US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5775" y="6879431"/>
            <a:ext cx="4876800" cy="664368"/>
          </a:xfrm>
          <a:prstGeom prst="rect">
            <a:avLst/>
          </a:prstGeom>
          <a:noFill/>
          <a:ln w="508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আশ্চর্য জলপ্রপাত    </a:t>
            </a:r>
            <a:endParaRPr lang="en-US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79575" y="326231"/>
            <a:ext cx="8229600" cy="1219200"/>
          </a:xfrm>
          <a:prstGeom prst="rect">
            <a:avLst/>
          </a:prstGeom>
          <a:solidFill>
            <a:schemeClr val="bg1"/>
          </a:solidFill>
          <a:ln w="152400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আস আমরা কিছু ছবি দেখি 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IMG_359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41975" y="2155031"/>
            <a:ext cx="4800600" cy="403860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2" name="Picture 11" descr="নায়াগ্রা .jpg"/>
          <p:cNvPicPr>
            <a:picLocks noChangeAspect="1"/>
          </p:cNvPicPr>
          <p:nvPr/>
        </p:nvPicPr>
        <p:blipFill>
          <a:blip r:embed="rId3" cstate="print"/>
          <a:srcRect l="8451" t="33098" r="29577" b="26526"/>
          <a:stretch>
            <a:fillRect/>
          </a:stretch>
        </p:blipFill>
        <p:spPr>
          <a:xfrm>
            <a:off x="460375" y="2155031"/>
            <a:ext cx="4876799" cy="4075477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" name="Rectangle 6"/>
          <p:cNvSpPr/>
          <p:nvPr/>
        </p:nvSpPr>
        <p:spPr>
          <a:xfrm>
            <a:off x="1450975" y="6727031"/>
            <a:ext cx="7391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নায়াগ্রা নদীর একপাশ আমেরিকা আর একপাশ কানাডা ।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iagara_Waterfall_Wallpaper_sgmp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975" y="2155031"/>
            <a:ext cx="4953000" cy="403860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Rectangle 2"/>
          <p:cNvSpPr/>
          <p:nvPr/>
        </p:nvSpPr>
        <p:spPr>
          <a:xfrm>
            <a:off x="688975" y="6879431"/>
            <a:ext cx="4038600" cy="664368"/>
          </a:xfrm>
          <a:prstGeom prst="rect">
            <a:avLst/>
          </a:prstGeom>
          <a:noFill/>
          <a:ln w="508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বড় জলপ্রপাত </a:t>
            </a:r>
            <a:endParaRPr lang="en-US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79575" y="326231"/>
            <a:ext cx="8229600" cy="1219200"/>
          </a:xfrm>
          <a:prstGeom prst="rect">
            <a:avLst/>
          </a:prstGeom>
          <a:solidFill>
            <a:schemeClr val="bg1"/>
          </a:solidFill>
          <a:ln w="152400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আস আমরা কিছু ছবি দেখি 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9175" y="6803231"/>
            <a:ext cx="4038600" cy="664368"/>
          </a:xfrm>
          <a:prstGeom prst="rect">
            <a:avLst/>
          </a:prstGeom>
          <a:noFill/>
          <a:ln w="508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ছোট জলপ্রপাত </a:t>
            </a:r>
            <a:endParaRPr lang="en-US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ন৬.jpg"/>
          <p:cNvPicPr>
            <a:picLocks noChangeAspect="1"/>
          </p:cNvPicPr>
          <p:nvPr/>
        </p:nvPicPr>
        <p:blipFill>
          <a:blip r:embed="rId3" cstate="print"/>
          <a:srcRect l="53521" t="26526" r="7042" b="24648"/>
          <a:stretch>
            <a:fillRect/>
          </a:stretch>
        </p:blipFill>
        <p:spPr>
          <a:xfrm>
            <a:off x="5718175" y="2155031"/>
            <a:ext cx="4572000" cy="396240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9575" y="326231"/>
            <a:ext cx="8229600" cy="1219200"/>
          </a:xfrm>
          <a:prstGeom prst="rect">
            <a:avLst/>
          </a:prstGeom>
          <a:solidFill>
            <a:schemeClr val="bg1"/>
          </a:solidFill>
          <a:ln w="152400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আস আমরা কিছু ছবি দেখি 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Madhabkunda_falls_Sylhe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0375" y="1926431"/>
            <a:ext cx="4724400" cy="4901754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Madhob kund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8175" y="1926431"/>
            <a:ext cx="4648200" cy="495300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Rectangle 4"/>
          <p:cNvSpPr/>
          <p:nvPr/>
        </p:nvSpPr>
        <p:spPr>
          <a:xfrm>
            <a:off x="2060575" y="7205663"/>
            <a:ext cx="6324600" cy="664368"/>
          </a:xfrm>
          <a:prstGeom prst="rect">
            <a:avLst/>
          </a:prstGeom>
          <a:noFill/>
          <a:ln w="50800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মাধবকুণ্ড জলপ্রপাত  ( সিলেট )  </a:t>
            </a:r>
            <a:endParaRPr lang="en-US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9175" y="0"/>
            <a:ext cx="6705600" cy="144655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l="58000" r="42000"/>
            </a:stretch>
          </a:blip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শিরোনাম      </a:t>
            </a:r>
            <a:endParaRPr lang="en-US" sz="8800" dirty="0">
              <a:blipFill>
                <a:blip r:embed="rId2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onut 2"/>
          <p:cNvSpPr/>
          <p:nvPr/>
        </p:nvSpPr>
        <p:spPr>
          <a:xfrm>
            <a:off x="2898775" y="2459831"/>
            <a:ext cx="5638800" cy="5029200"/>
          </a:xfrm>
          <a:prstGeom prst="donut">
            <a:avLst>
              <a:gd name="adj" fmla="val 5515"/>
            </a:avLst>
          </a:prstGeom>
          <a:blipFill dpi="0" rotWithShape="1">
            <a:blip r:embed="rId3" cstate="print"/>
            <a:srcRect/>
            <a:tile tx="-336550" ty="-215900" sx="93000" sy="76000" flip="none" algn="tl"/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 contourW="12700">
              <a:extrusionClr>
                <a:schemeClr val="bg1"/>
              </a:extrusionClr>
              <a:contourClr>
                <a:srgbClr val="FF0000"/>
              </a:contourClr>
            </a:sp3d>
          </a:bodyPr>
          <a:lstStyle/>
          <a:p>
            <a:pPr algn="ctr"/>
            <a:r>
              <a:rPr lang="bn-BD" sz="6600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দেখে এলাম </a:t>
            </a:r>
            <a:r>
              <a:rPr lang="bn-BD" sz="8800" dirty="0" smtClean="0">
                <a:ln w="66675" cmpd="tri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FF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নায়াগ্রা</a:t>
            </a:r>
            <a:r>
              <a:rPr lang="bn-BD" sz="8800" dirty="0" smtClean="0">
                <a:ln w="66675" cmpd="tri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FF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600" dirty="0">
              <a:ln w="66675" cmpd="tri"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FF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5641975" y="1088231"/>
            <a:ext cx="484632" cy="1283208"/>
          </a:xfrm>
          <a:prstGeom prst="downArrow">
            <a:avLst/>
          </a:prstGeom>
          <a:blipFill dpi="0" rotWithShape="1">
            <a:blip r:embed="rId4" cstate="print"/>
            <a:srcRect/>
            <a:tile tx="-349250" ty="-215900" sx="88000" sy="72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8" dur="10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fol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10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fol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10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22575" y="1947863"/>
            <a:ext cx="4343400" cy="61722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দেখেছি ঝরনা কত</a:t>
            </a:r>
          </a:p>
          <a:p>
            <a:r>
              <a:rPr lang="bn-B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কত প্রান্তর, </a:t>
            </a:r>
          </a:p>
          <a:p>
            <a:r>
              <a:rPr lang="bn-B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জলপ্রপাত দেখেছি কত </a:t>
            </a:r>
          </a:p>
          <a:p>
            <a:r>
              <a:rPr lang="bn-B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বন – বনান্তর। </a:t>
            </a:r>
          </a:p>
          <a:p>
            <a:r>
              <a:rPr lang="bn-B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হয়নি দেখা কভু </a:t>
            </a:r>
          </a:p>
          <a:p>
            <a:r>
              <a:rPr lang="bn-B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নায়াগ্রা প্রপাত, </a:t>
            </a:r>
          </a:p>
          <a:p>
            <a:r>
              <a:rPr lang="bn-B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বিস্ময়ে ভরা সে যে </a:t>
            </a:r>
          </a:p>
          <a:p>
            <a:r>
              <a:rPr lang="bn-B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শুনি দিনরাত, </a:t>
            </a:r>
          </a:p>
          <a:p>
            <a:r>
              <a:rPr lang="bn-B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কানাডার বিস্ময় সে তো </a:t>
            </a:r>
          </a:p>
          <a:p>
            <a:r>
              <a:rPr lang="bn-B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সৌন্দর্যের বাড়া ,</a:t>
            </a:r>
          </a:p>
          <a:p>
            <a:r>
              <a:rPr lang="bn-B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অতল গহ্বরে </a:t>
            </a:r>
          </a:p>
          <a:p>
            <a:r>
              <a:rPr lang="bn-B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যায় জলধারা।</a:t>
            </a:r>
          </a:p>
          <a:p>
            <a:r>
              <a:rPr lang="bn-B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সুন্দরী, রূপসী </a:t>
            </a:r>
          </a:p>
          <a:p>
            <a:r>
              <a:rPr lang="bn-B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নায়াগ্রা তুমি, </a:t>
            </a:r>
          </a:p>
          <a:p>
            <a:r>
              <a:rPr lang="bn-B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দেখতে যাবো তোমায় </a:t>
            </a:r>
          </a:p>
          <a:p>
            <a:r>
              <a:rPr lang="bn-B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কানাডা ভূমি ।।  </a:t>
            </a:r>
          </a:p>
          <a:p>
            <a:r>
              <a:rPr lang="bn-B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36775" y="250031"/>
            <a:ext cx="2895600" cy="1107996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l="58000" r="42000"/>
            </a:stretch>
          </a:blip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নায়াগ্রা</a:t>
            </a:r>
          </a:p>
        </p:txBody>
      </p:sp>
      <p:sp>
        <p:nvSpPr>
          <p:cNvPr id="8" name="Rectangle 7"/>
          <p:cNvSpPr/>
          <p:nvPr/>
        </p:nvSpPr>
        <p:spPr>
          <a:xfrm>
            <a:off x="4117975" y="1088231"/>
            <a:ext cx="28424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3200" dirty="0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মাছুমা আকতার       </a:t>
            </a:r>
            <a:endParaRPr lang="en-US" sz="3200" dirty="0">
              <a:blipFill>
                <a:blip r:embed="rId2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1831975" y="1697831"/>
            <a:ext cx="4343400" cy="0"/>
          </a:xfrm>
          <a:prstGeom prst="line">
            <a:avLst/>
          </a:prstGeom>
          <a:ln w="184150" cmpd="thinThick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2975" y="478631"/>
            <a:ext cx="6705600" cy="144655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 l="58000" r="42000"/>
            </a:stretch>
          </a:blip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blipFill>
                  <a:blip r:embed="rId3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       </a:t>
            </a:r>
            <a:endParaRPr lang="en-US" sz="8800" dirty="0">
              <a:blipFill>
                <a:blip r:embed="rId3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Niagara_Waterfall_Wallpaper_sgmp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27375" y="2688431"/>
            <a:ext cx="4876800" cy="3657600"/>
          </a:xfrm>
          <a:prstGeom prst="ellipse">
            <a:avLst/>
          </a:prstGeom>
          <a:ln w="34925">
            <a:solidFill>
              <a:srgbClr val="FF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graphicFrame>
        <p:nvGraphicFramePr>
          <p:cNvPr id="36867" name="Object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032375" y="4060031"/>
          <a:ext cx="914400" cy="793750"/>
        </p:xfrm>
        <a:graphic>
          <a:graphicData uri="http://schemas.openxmlformats.org/presentationml/2006/ole">
            <p:oleObj spid="_x0000_s36867" name="Packager Shell Object" showAsIcon="1" r:id="rId5" imgW="914400" imgH="792360" progId="Package">
              <p:embed/>
            </p:oleObj>
          </a:graphicData>
        </a:graphic>
      </p:graphicFrame>
      <p:sp>
        <p:nvSpPr>
          <p:cNvPr id="7" name="Flowchart: Sequential Access Storage 6"/>
          <p:cNvSpPr/>
          <p:nvPr/>
        </p:nvSpPr>
        <p:spPr>
          <a:xfrm>
            <a:off x="0" y="2764631"/>
            <a:ext cx="2822575" cy="2667000"/>
          </a:xfrm>
          <a:prstGeom prst="flowChartMagneticTape">
            <a:avLst/>
          </a:prstGeom>
          <a:noFill/>
          <a:ln w="79375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8401" y="3907631"/>
            <a:ext cx="25635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 সম্পর্কে আলোচনা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84375" y="707231"/>
            <a:ext cx="7467600" cy="914400"/>
          </a:xfrm>
          <a:prstGeom prst="rect">
            <a:avLst/>
          </a:prstGeom>
          <a:noFill/>
          <a:ln w="85725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পাঠ্য বইয়ের সঙ্গে সংযোগ – পৃষ্ঠা নং ৭২ - ৭৪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loud 4"/>
          <p:cNvSpPr/>
          <p:nvPr/>
        </p:nvSpPr>
        <p:spPr>
          <a:xfrm>
            <a:off x="612775" y="2155031"/>
            <a:ext cx="4343400" cy="3962400"/>
          </a:xfrm>
          <a:prstGeom prst="cloud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rgbClr val="FF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শিক্ষকের পাঠ ও পাঠ্যাংশ আলোচনা </a:t>
            </a:r>
            <a:endParaRPr lang="en-US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an 5"/>
          <p:cNvSpPr/>
          <p:nvPr/>
        </p:nvSpPr>
        <p:spPr>
          <a:xfrm>
            <a:off x="5870575" y="2383631"/>
            <a:ext cx="3581400" cy="3886200"/>
          </a:xfrm>
          <a:prstGeom prst="can">
            <a:avLst/>
          </a:prstGeom>
          <a:blipFill>
            <a:blip r:embed="rId3" cstate="print">
              <a:lum bright="30000"/>
            </a:blip>
            <a:stretch>
              <a:fillRect/>
            </a:stretch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n w="53975" cmpd="dbl">
                  <a:solidFill>
                    <a:schemeClr val="bg1"/>
                  </a:solidFill>
                  <a:tailEnd type="diamon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শিশুরা স্ব স্ব বই সামনে রেখে আঙুল দিয়ে ধরবে </a:t>
            </a:r>
            <a:endParaRPr lang="en-US" sz="3600" dirty="0">
              <a:ln w="53975" cmpd="dbl">
                <a:solidFill>
                  <a:schemeClr val="bg1"/>
                </a:solidFill>
                <a:tailEnd type="diamon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7825" name="Picture 1"/>
          <p:cNvPicPr>
            <a:picLocks noChangeAspect="1" noChangeArrowheads="1"/>
          </p:cNvPicPr>
          <p:nvPr/>
        </p:nvPicPr>
        <p:blipFill>
          <a:blip r:embed="rId4" cstate="print"/>
          <a:srcRect l="7647" t="7528" r="7647" b="7926"/>
          <a:stretch>
            <a:fillRect/>
          </a:stretch>
        </p:blipFill>
        <p:spPr bwMode="auto">
          <a:xfrm>
            <a:off x="0" y="0"/>
            <a:ext cx="5489575" cy="812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 l="7647" t="7528" r="7647" b="7926"/>
          <a:stretch>
            <a:fillRect/>
          </a:stretch>
        </p:blipFill>
        <p:spPr bwMode="auto">
          <a:xfrm>
            <a:off x="5337175" y="0"/>
            <a:ext cx="5489575" cy="812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778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778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2000"/>
                                        <p:tgtEl>
                                          <p:spTgt spid="778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7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iagara-Falls-u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74975" y="2764631"/>
            <a:ext cx="5547360" cy="372618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0" name="Oval 9"/>
          <p:cNvSpPr/>
          <p:nvPr/>
        </p:nvSpPr>
        <p:spPr>
          <a:xfrm>
            <a:off x="5108575" y="4136231"/>
            <a:ext cx="914400" cy="91440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108575" y="4212431"/>
          <a:ext cx="914400" cy="793750"/>
        </p:xfrm>
        <a:graphic>
          <a:graphicData uri="http://schemas.openxmlformats.org/presentationml/2006/ole">
            <p:oleObj spid="_x0000_s1031" name="Document" showAsIcon="1" r:id="rId4" imgW="914400" imgH="792360" progId="Word.Document.12">
              <p:embed/>
            </p:oleObj>
          </a:graphicData>
        </a:graphic>
      </p:graphicFrame>
      <p:sp>
        <p:nvSpPr>
          <p:cNvPr id="12" name="Rectangle 11"/>
          <p:cNvSpPr/>
          <p:nvPr/>
        </p:nvSpPr>
        <p:spPr>
          <a:xfrm>
            <a:off x="1831975" y="478631"/>
            <a:ext cx="7772400" cy="1447800"/>
          </a:xfrm>
          <a:prstGeom prst="rect">
            <a:avLst/>
          </a:prstGeom>
          <a:noFill/>
          <a:ln w="88900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আস আমরা নায়াগ্রা জলপ্রপাত সম্পর্কে আরও কিছু  তথ্য জেনে নিই  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02431"/>
            <a:ext cx="10826750" cy="923330"/>
          </a:xfrm>
          <a:prstGeom prst="rect">
            <a:avLst/>
          </a:prstGeom>
          <a:ln w="31750">
            <a:solidFill>
              <a:srgbClr val="FF0000"/>
            </a:solidFill>
            <a:prstDash val="sysDot"/>
          </a:ln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</a:t>
            </a:r>
            <a:r>
              <a:rPr lang="bn-BD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সঠিক উত্তরটি খাতায় লিখঃ (জোড়ায় কাজ)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</a:t>
            </a:r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947863"/>
            <a:ext cx="10826750" cy="6172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১/ </a:t>
            </a: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‘নায়াগ্রা’ কিসের নাম ?</a:t>
            </a:r>
          </a:p>
          <a:p>
            <a:r>
              <a:rPr lang="bn-BD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ক) </a:t>
            </a: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জলপ্রপাতের </a:t>
            </a:r>
            <a:r>
              <a:rPr lang="bn-BD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খ) </a:t>
            </a: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সাগরের  </a:t>
            </a:r>
            <a:r>
              <a:rPr lang="bn-BD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গ) </a:t>
            </a: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নদীর  </a:t>
            </a:r>
            <a:r>
              <a:rPr lang="bn-BD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ঘ)</a:t>
            </a: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পাহাড়ের </a:t>
            </a:r>
          </a:p>
          <a:p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২/ </a:t>
            </a: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কানাডার বড় শহর কোনটি ? </a:t>
            </a:r>
          </a:p>
          <a:p>
            <a:r>
              <a:rPr lang="bn-BD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ক) </a:t>
            </a: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সিডনি  </a:t>
            </a:r>
            <a:r>
              <a:rPr lang="bn-BD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খ) </a:t>
            </a: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টরেন্টো  </a:t>
            </a:r>
            <a:r>
              <a:rPr lang="bn-BD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গ) </a:t>
            </a: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ডারবান</a:t>
            </a:r>
            <a:r>
              <a:rPr lang="bn-BD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ঘ) </a:t>
            </a: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স্টকহোম </a:t>
            </a:r>
          </a:p>
          <a:p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৩/ </a:t>
            </a: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গহবর বলতে কী বোঝ ? </a:t>
            </a:r>
          </a:p>
          <a:p>
            <a:r>
              <a:rPr lang="bn-BD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ক) </a:t>
            </a: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মাটি  </a:t>
            </a:r>
            <a:r>
              <a:rPr lang="bn-BD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খ) </a:t>
            </a: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গর্ত  </a:t>
            </a:r>
            <a:r>
              <a:rPr lang="bn-BD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গ) </a:t>
            </a: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জলপ্রপাত  </a:t>
            </a:r>
            <a:r>
              <a:rPr lang="bn-BD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ঘ) </a:t>
            </a: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নিচু স্থান </a:t>
            </a:r>
          </a:p>
          <a:p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৪/ </a:t>
            </a: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নায়াগ্রার বিশেষত্ব কী ? </a:t>
            </a:r>
          </a:p>
          <a:p>
            <a:r>
              <a:rPr lang="bn-BD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ক) </a:t>
            </a: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সাধারণ জলপ্রপাতের মতো পাহাড় থেকে পড়েনা  </a:t>
            </a:r>
            <a:r>
              <a:rPr lang="bn-BD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খ) </a:t>
            </a: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বড় নদীতে অবস্থিত  </a:t>
            </a:r>
          </a:p>
          <a:p>
            <a:r>
              <a:rPr lang="bn-BD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গ) </a:t>
            </a: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বড় পাহাড় থেকে পড়ে </a:t>
            </a:r>
            <a:r>
              <a:rPr lang="bn-BD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ঘ) </a:t>
            </a: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পৃথিবীর সবচেয়ে উচ্চতম জলপ্রপাত</a:t>
            </a:r>
            <a:endParaRPr lang="en-US" sz="3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৫/ </a:t>
            </a: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কানাডা কোন মহাদেশে অবস্থিত ? </a:t>
            </a:r>
            <a:endParaRPr lang="en-US" sz="3200" b="1" dirty="0" smtClean="0">
              <a:ln w="117475" cmpd="dbl"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NikoshBAN" pitchFamily="2" charset="0"/>
            </a:endParaRPr>
          </a:p>
          <a:p>
            <a:r>
              <a:rPr lang="bn-BD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ক) </a:t>
            </a: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এশিয়া </a:t>
            </a:r>
            <a:r>
              <a:rPr lang="bn-BD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খ) </a:t>
            </a: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ইউরোপ </a:t>
            </a:r>
            <a:r>
              <a:rPr lang="bn-BD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গ) </a:t>
            </a: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আফ্রিকা </a:t>
            </a:r>
            <a:r>
              <a:rPr lang="bn-BD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</a:t>
            </a:r>
            <a:r>
              <a:rPr 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আমেরিকা    </a:t>
            </a:r>
          </a:p>
          <a:p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470776" y="2002631"/>
            <a:ext cx="3355974" cy="1447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এবার মিলাও সঠিক হলে টিক চিহ্ন দাও</a:t>
            </a:r>
          </a:p>
          <a:p>
            <a:pPr algn="ctr"/>
            <a:r>
              <a:rPr lang="bn-BD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 হলে শুদ্ধ কর  </a:t>
            </a:r>
            <a:endParaRPr lang="en-US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 descr="anibul1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1775" y="2307431"/>
            <a:ext cx="316230" cy="316230"/>
          </a:xfrm>
          <a:prstGeom prst="rect">
            <a:avLst/>
          </a:prstGeom>
        </p:spPr>
      </p:pic>
      <p:pic>
        <p:nvPicPr>
          <p:cNvPr id="16" name="Picture 15" descr="anibul1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7175" y="3374231"/>
            <a:ext cx="316230" cy="316230"/>
          </a:xfrm>
          <a:prstGeom prst="rect">
            <a:avLst/>
          </a:prstGeom>
        </p:spPr>
      </p:pic>
      <p:pic>
        <p:nvPicPr>
          <p:cNvPr id="17" name="Picture 16" descr="anibul1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8575" y="4364831"/>
            <a:ext cx="316230" cy="316230"/>
          </a:xfrm>
          <a:prstGeom prst="rect">
            <a:avLst/>
          </a:prstGeom>
        </p:spPr>
      </p:pic>
      <p:pic>
        <p:nvPicPr>
          <p:cNvPr id="18" name="Picture 17" descr="anibul1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1775" y="5355431"/>
            <a:ext cx="316230" cy="316230"/>
          </a:xfrm>
          <a:prstGeom prst="rect">
            <a:avLst/>
          </a:prstGeom>
        </p:spPr>
      </p:pic>
      <p:pic>
        <p:nvPicPr>
          <p:cNvPr id="19" name="Picture 18" descr="anibul1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8975" y="6803231"/>
            <a:ext cx="316230" cy="316230"/>
          </a:xfrm>
          <a:prstGeom prst="rect">
            <a:avLst/>
          </a:prstGeom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uble Brace 1"/>
          <p:cNvSpPr/>
          <p:nvPr/>
        </p:nvSpPr>
        <p:spPr>
          <a:xfrm>
            <a:off x="1755775" y="478631"/>
            <a:ext cx="7696200" cy="990600"/>
          </a:xfrm>
          <a:prstGeom prst="bracePair">
            <a:avLst>
              <a:gd name="adj" fmla="val 25000"/>
            </a:avLst>
          </a:prstGeom>
          <a:solidFill>
            <a:schemeClr val="accent6">
              <a:lumMod val="75000"/>
            </a:schemeClr>
          </a:solidFill>
          <a:ln w="11430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সমার্থক শব্দ গুলো পড়ি ও শিখি 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527175" y="2307431"/>
          <a:ext cx="3276600" cy="4571997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276600"/>
              </a:tblGrid>
              <a:tr h="858920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শব্দ</a:t>
                      </a:r>
                      <a:endParaRPr lang="en-US" sz="48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04425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বিশাল</a:t>
                      </a:r>
                      <a:r>
                        <a:rPr lang="bn-BD" sz="3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04425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তফাৎ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04425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জল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04425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নদী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90952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পৃথিবী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04425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পত্রিকা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879975" y="2307431"/>
          <a:ext cx="5029200" cy="464820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029200"/>
              </a:tblGrid>
              <a:tr h="911614">
                <a:tc>
                  <a:txBody>
                    <a:bodyPr/>
                    <a:lstStyle/>
                    <a:p>
                      <a:pPr algn="ctr"/>
                      <a:r>
                        <a:rPr lang="bn-BD" sz="4800" dirty="0" smtClean="0">
                          <a:latin typeface="NikoshBAN" pitchFamily="2" charset="0"/>
                          <a:cs typeface="NikoshBAN" pitchFamily="2" charset="0"/>
                        </a:rPr>
                        <a:t>সমার্থক</a:t>
                      </a:r>
                      <a:r>
                        <a:rPr lang="bn-BD" sz="4800" baseline="0" dirty="0" smtClean="0">
                          <a:latin typeface="NikoshBAN" pitchFamily="2" charset="0"/>
                          <a:cs typeface="NikoshBAN" pitchFamily="2" charset="0"/>
                        </a:rPr>
                        <a:t> শব্দ</a:t>
                      </a:r>
                      <a:endParaRPr lang="en-US" sz="4800" dirty="0">
                        <a:solidFill>
                          <a:schemeClr val="bg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34873">
                <a:tc>
                  <a:txBody>
                    <a:bodyPr/>
                    <a:lstStyle/>
                    <a:p>
                      <a:pPr algn="l"/>
                      <a:r>
                        <a:rPr lang="bn-BD" sz="3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বৃহৎ, বিপুল।   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34873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পার্থক্য, ব্যবধান। 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34873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পানি, বারি, । 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34873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তটিনী, গাং।</a:t>
                      </a:r>
                      <a:r>
                        <a:rPr lang="bn-BD" sz="3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34873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বিশ্ব, ধরা। 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62223"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সংবাদ পত্র, সাময়িক পত্র। </a:t>
                      </a:r>
                      <a:endParaRPr lang="en-US" sz="2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uble Brace 1"/>
          <p:cNvSpPr/>
          <p:nvPr/>
        </p:nvSpPr>
        <p:spPr>
          <a:xfrm>
            <a:off x="1831975" y="478631"/>
            <a:ext cx="7696200" cy="990600"/>
          </a:xfrm>
          <a:prstGeom prst="bracePair">
            <a:avLst>
              <a:gd name="adj" fmla="val 25000"/>
            </a:avLst>
          </a:prstGeom>
          <a:solidFill>
            <a:schemeClr val="bg2">
              <a:lumMod val="75000"/>
            </a:schemeClr>
          </a:solidFill>
          <a:ln w="11430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বিপরীত শব্দ গুলো পড়ি ও শিখি 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593975" y="2231230"/>
          <a:ext cx="3276600" cy="5029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276600"/>
              </a:tblGrid>
              <a:tr h="965923">
                <a:tc>
                  <a:txBody>
                    <a:bodyPr/>
                    <a:lstStyle/>
                    <a:p>
                      <a:pPr algn="ctr"/>
                      <a:r>
                        <a:rPr lang="bn-BD" sz="4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মূল</a:t>
                      </a:r>
                      <a:r>
                        <a:rPr lang="bn-BD" sz="48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48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শব্দ</a:t>
                      </a:r>
                      <a:endParaRPr lang="en-US" sz="48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79724">
                <a:tc>
                  <a:txBody>
                    <a:bodyPr/>
                    <a:lstStyle/>
                    <a:p>
                      <a:pPr algn="ctr"/>
                      <a:r>
                        <a:rPr lang="bn-BD" sz="3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সমতল</a:t>
                      </a:r>
                      <a:r>
                        <a:rPr lang="bn-BD" sz="3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79724"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দ্রুত</a:t>
                      </a:r>
                      <a:r>
                        <a:rPr lang="bn-BD" sz="3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79724"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বিশাল</a:t>
                      </a:r>
                      <a:endParaRPr lang="en-US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79724"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সৌভাগ্য</a:t>
                      </a:r>
                      <a:endParaRPr lang="en-US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98441"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ঠিক</a:t>
                      </a:r>
                      <a:endParaRPr lang="en-US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45940"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ধীর</a:t>
                      </a:r>
                      <a:endParaRPr lang="en-US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6775" y="2231231"/>
          <a:ext cx="3200400" cy="502920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00400"/>
              </a:tblGrid>
              <a:tr h="976445">
                <a:tc>
                  <a:txBody>
                    <a:bodyPr/>
                    <a:lstStyle/>
                    <a:p>
                      <a:pPr algn="ctr"/>
                      <a:r>
                        <a:rPr lang="bn-BD" sz="4800" baseline="0" dirty="0" smtClean="0">
                          <a:latin typeface="NikoshBAN" pitchFamily="2" charset="0"/>
                          <a:cs typeface="NikoshBAN" pitchFamily="2" charset="0"/>
                        </a:rPr>
                        <a:t>বিপরীত  শব্দ</a:t>
                      </a:r>
                      <a:endParaRPr lang="en-US" sz="4800" dirty="0">
                        <a:solidFill>
                          <a:schemeClr val="bg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80023"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বন্ধুর</a:t>
                      </a:r>
                      <a:endParaRPr lang="en-US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80023"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মন্থর</a:t>
                      </a:r>
                      <a:endParaRPr lang="en-US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80023"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ক্ষুদ্র</a:t>
                      </a:r>
                      <a:endParaRPr lang="en-US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80023"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দূর্ভাগ্য</a:t>
                      </a:r>
                      <a:endParaRPr lang="en-US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80023"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বেঠিক</a:t>
                      </a:r>
                      <a:endParaRPr lang="en-US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52642"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অধীর</a:t>
                      </a:r>
                      <a:endParaRPr lang="en-US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60775" y="2993231"/>
            <a:ext cx="7543800" cy="563231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478631"/>
            <a:ext cx="108267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</a:t>
            </a:r>
            <a:r>
              <a:rPr lang="en-US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bn-BD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প্রশ্নগুলোর উত্তর দাও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r>
              <a:rPr lang="bn-BD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 দলীয় ভাবে )</a:t>
            </a:r>
            <a:r>
              <a:rPr lang="en-US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হাত তুলবে  </a:t>
            </a:r>
            <a:r>
              <a:rPr lang="en-US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36575" y="1393031"/>
            <a:ext cx="9525000" cy="0"/>
          </a:xfrm>
          <a:prstGeom prst="line">
            <a:avLst/>
          </a:prstGeom>
          <a:ln w="50800" cmpd="dbl"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2459831"/>
            <a:ext cx="108267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ক. জলপ্রপাত কী?</a:t>
            </a:r>
            <a:endParaRPr lang="en-US" sz="4000" dirty="0"/>
          </a:p>
        </p:txBody>
      </p:sp>
      <p:sp>
        <p:nvSpPr>
          <p:cNvPr id="11" name="Rectangle 10"/>
          <p:cNvSpPr/>
          <p:nvPr/>
        </p:nvSpPr>
        <p:spPr>
          <a:xfrm>
            <a:off x="0" y="3374231"/>
            <a:ext cx="108267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খ. জলের ধর্ম কী?</a:t>
            </a:r>
            <a:endParaRPr lang="en-US" sz="4000" dirty="0"/>
          </a:p>
        </p:txBody>
      </p:sp>
      <p:sp>
        <p:nvSpPr>
          <p:cNvPr id="12" name="Rectangle 11"/>
          <p:cNvSpPr/>
          <p:nvPr/>
        </p:nvSpPr>
        <p:spPr>
          <a:xfrm>
            <a:off x="-2663824" y="4212431"/>
            <a:ext cx="1600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bn-BD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endParaRPr lang="en-US" sz="4000" dirty="0"/>
          </a:p>
        </p:txBody>
      </p:sp>
      <p:sp>
        <p:nvSpPr>
          <p:cNvPr id="13" name="Rectangle 12"/>
          <p:cNvSpPr/>
          <p:nvPr/>
        </p:nvSpPr>
        <p:spPr>
          <a:xfrm>
            <a:off x="0" y="5279231"/>
            <a:ext cx="108267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ঘ. নায়াগ্রার জল কোথায় যায়?</a:t>
            </a:r>
            <a:endParaRPr lang="en-US" sz="4000" dirty="0"/>
          </a:p>
        </p:txBody>
      </p:sp>
      <p:sp>
        <p:nvSpPr>
          <p:cNvPr id="14" name="Rectangle 13"/>
          <p:cNvSpPr/>
          <p:nvPr/>
        </p:nvSpPr>
        <p:spPr>
          <a:xfrm>
            <a:off x="0" y="6269831"/>
            <a:ext cx="108267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ঙ. লেখক কেন বাসে চেপে নায়াগ্রা দেখতে গেলেন না?</a:t>
            </a:r>
            <a:endParaRPr lang="en-US" sz="4000" dirty="0"/>
          </a:p>
        </p:txBody>
      </p:sp>
      <p:sp>
        <p:nvSpPr>
          <p:cNvPr id="15" name="Rectangle 14"/>
          <p:cNvSpPr/>
          <p:nvPr/>
        </p:nvSpPr>
        <p:spPr>
          <a:xfrm>
            <a:off x="0" y="4364831"/>
            <a:ext cx="108267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গ. ঝর্ণা ও জলপ্রপাতের পার্থক্য কী?</a:t>
            </a:r>
            <a:endParaRPr lang="en-US" sz="4000" dirty="0"/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uble Brace 3"/>
          <p:cNvSpPr/>
          <p:nvPr/>
        </p:nvSpPr>
        <p:spPr>
          <a:xfrm>
            <a:off x="2136775" y="554831"/>
            <a:ext cx="7696200" cy="1295400"/>
          </a:xfrm>
          <a:prstGeom prst="bracePair">
            <a:avLst>
              <a:gd name="adj" fmla="val 25000"/>
            </a:avLst>
          </a:prstGeom>
          <a:solidFill>
            <a:schemeClr val="bg2">
              <a:lumMod val="20000"/>
              <a:lumOff val="80000"/>
            </a:schemeClr>
          </a:solidFill>
          <a:ln w="11430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 কথায় প্রকাশ করঃ ( দলে )  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9175" y="2688431"/>
          <a:ext cx="7010400" cy="39624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7010400"/>
              </a:tblGrid>
              <a:tr h="921945">
                <a:tc>
                  <a:txBody>
                    <a:bodyPr/>
                    <a:lstStyle/>
                    <a:p>
                      <a:pPr algn="l"/>
                      <a:r>
                        <a:rPr lang="bn-BD" sz="4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  প্রদত্ত বাক্য</a:t>
                      </a:r>
                      <a:r>
                        <a:rPr lang="en-US" sz="4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            </a:t>
                      </a:r>
                      <a:r>
                        <a:rPr lang="bn-BD" sz="4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গুচ্ছ বদ্ধ শব্দ</a:t>
                      </a:r>
                      <a:endParaRPr lang="en-US" sz="4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080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 ১. </a:t>
                      </a:r>
                      <a:r>
                        <a:rPr lang="bn-BD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প্রবল স্রোত এমন</a:t>
                      </a:r>
                      <a:r>
                        <a:rPr lang="en-US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dirty="0" smtClean="0">
                          <a:latin typeface="NikoshBAN" pitchFamily="2" charset="0"/>
                          <a:cs typeface="NikoshBAN" pitchFamily="2" charset="0"/>
                        </a:rPr>
                        <a:t>- </a:t>
                      </a:r>
                      <a:r>
                        <a:rPr lang="bn-BD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                  </a:t>
                      </a:r>
                      <a:r>
                        <a:rPr lang="bn-BD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স্রোতস্বিনী</a:t>
                      </a:r>
                      <a:r>
                        <a:rPr lang="bn-BD" sz="2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8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080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২.</a:t>
                      </a:r>
                      <a:r>
                        <a:rPr lang="bn-BD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যা সম্ভব নয়  </a:t>
                      </a:r>
                      <a:r>
                        <a:rPr lang="en-US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- </a:t>
                      </a:r>
                      <a:r>
                        <a:rPr lang="bn-BD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                      </a:t>
                      </a:r>
                      <a:r>
                        <a:rPr lang="bn-BD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অসম্বব </a:t>
                      </a:r>
                      <a:endParaRPr lang="en-US" sz="28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080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৩.</a:t>
                      </a:r>
                      <a:r>
                        <a:rPr lang="bn-BD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বিস্ময় উদ্রেক করে যা</a:t>
                      </a:r>
                      <a:r>
                        <a:rPr lang="en-US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dirty="0" smtClean="0">
                          <a:latin typeface="NikoshBAN" pitchFamily="2" charset="0"/>
                          <a:cs typeface="NikoshBAN" pitchFamily="2" charset="0"/>
                        </a:rPr>
                        <a:t>- </a:t>
                      </a:r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BD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         </a:t>
                      </a:r>
                      <a:r>
                        <a:rPr lang="bn-BD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বিষ্ময়াভিভূত</a:t>
                      </a:r>
                      <a:endParaRPr lang="en-US" sz="28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080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৪.</a:t>
                      </a:r>
                      <a:r>
                        <a:rPr lang="bn-BD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নানা রূপে চিত্রিত </a:t>
                      </a:r>
                      <a:r>
                        <a:rPr lang="en-US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- </a:t>
                      </a:r>
                      <a:r>
                        <a:rPr lang="bn-BD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                 </a:t>
                      </a:r>
                      <a:r>
                        <a:rPr lang="bn-BD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বর্ণিল</a:t>
                      </a:r>
                      <a:r>
                        <a:rPr lang="bn-BD" sz="2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8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080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৫.</a:t>
                      </a:r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BD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স্বাভাবিক জ্ঞানবুদ্ধি  </a:t>
                      </a:r>
                      <a:r>
                        <a:rPr lang="en-US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- </a:t>
                      </a:r>
                      <a:r>
                        <a:rPr lang="bn-BD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             </a:t>
                      </a:r>
                      <a:r>
                        <a:rPr lang="bn-BD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কান্ডজ্ঞান </a:t>
                      </a:r>
                      <a:r>
                        <a:rPr lang="bn-BD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8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 rot="5400000">
            <a:off x="3775075" y="4631531"/>
            <a:ext cx="3962400" cy="76200"/>
          </a:xfrm>
          <a:prstGeom prst="line">
            <a:avLst/>
          </a:prstGeom>
          <a:ln w="82550" cmpd="dbl">
            <a:headEnd type="none"/>
            <a:tailEnd type="none" w="sm" len="sm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794375" y="3602831"/>
            <a:ext cx="3505200" cy="3048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ross 2"/>
          <p:cNvSpPr/>
          <p:nvPr/>
        </p:nvSpPr>
        <p:spPr>
          <a:xfrm>
            <a:off x="1222375" y="783431"/>
            <a:ext cx="8001000" cy="6248400"/>
          </a:xfrm>
          <a:prstGeom prst="plus">
            <a:avLst>
              <a:gd name="adj" fmla="val 22576"/>
            </a:avLst>
          </a:prstGeom>
          <a:solidFill>
            <a:schemeClr val="bg2">
              <a:lumMod val="20000"/>
              <a:lumOff val="80000"/>
            </a:schemeClr>
          </a:solidFill>
          <a:ln w="911225" cmpd="tri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শিশুর নিরব পাঠঃ ৫ মিনিট 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2136775" y="935831"/>
            <a:ext cx="6477000" cy="5562600"/>
          </a:xfrm>
          <a:prstGeom prst="cloud">
            <a:avLst/>
          </a:prstGeom>
          <a:noFill/>
          <a:ln w="168275" cmpd="tri"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  <a:prstDash val="sysDot"/>
            <a:headEnd type="oval" w="med" len="sm"/>
            <a:tailEnd type="oval" w="med" len="sm"/>
          </a:ln>
          <a:effectLst>
            <a:outerShdw dir="15720000" sx="79000" sy="79000" algn="ctr">
              <a:srgbClr val="FF0000">
                <a:alpha val="56000"/>
              </a:srgbClr>
            </a:outerShdw>
          </a:effectLst>
          <a:scene3d>
            <a:camera prst="orthographicFront">
              <a:rot lat="0" lon="0" rev="21299999"/>
            </a:camera>
            <a:lightRig rig="threePt" dir="t"/>
          </a:scene3d>
          <a:sp3d extrusionH="76200" contourW="12700" prstMaterial="translucentPowder">
            <a:extrusionClr>
              <a:srgbClr val="FFFF00"/>
            </a:extrusionClr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flatTx/>
          </a:bodyPr>
          <a:lstStyle/>
          <a:p>
            <a:pPr algn="ctr"/>
            <a:r>
              <a:rPr lang="bn-BD" sz="6000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 ১০ মিনিট </a:t>
            </a:r>
            <a:endParaRPr lang="en-US" sz="6000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6575" y="1621631"/>
            <a:ext cx="98298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bn-BD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bn-BD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জলপ্রপাত দেখতে চাইব কিন্তু পাহাড় দেখব না — একি কখনো সম্ভব সম্ভব নয় আমাদের কাণ্ডজ্ঞান বলবে — না পাহাড় থেকেই পড়তে হবে নইলে জলের প্রপাত বা পতন হবে কেমন করে? 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84375" y="0"/>
            <a:ext cx="6172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7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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bn-BD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যথাস্থানে বিরামচিহ্ন বসাও: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984375" y="1316831"/>
            <a:ext cx="6705600" cy="0"/>
          </a:xfrm>
          <a:prstGeom prst="line">
            <a:avLst/>
          </a:prstGeom>
          <a:ln w="50800" cmpd="dbl"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50031"/>
            <a:ext cx="10826750" cy="58477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উদ্দীপকটি পড় এবং প্রশ্নগুলোর উত্তর লেখঃ </a:t>
            </a:r>
            <a:r>
              <a:rPr lang="bn-BD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(দলীয় কাজ) 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621631"/>
            <a:ext cx="10826750" cy="267765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মাধবকুণ্ড দেশের সর্ববৃহৎ জলপ্রপাত।এই জলপ্রপাত দেখতে বাংলাদেশের বিভিন্ন এলাকা থেকে  প্রতিদিন অনেক লোকের সমাগম ঘটে এখানে। </a:t>
            </a:r>
            <a:r>
              <a:rPr lang="bn-BD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সিলেটের মাধবকুন্ড ঝর্ণাটি দেখে মুগ্ধ হতে হয়। </a:t>
            </a: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পাথারিয়া পাহাড়ের প্রায় ১৬২ ফুট উঁচু থেকে জলরাশি বিশাল আকৃতি পাহাড়ের গা বেয়ে সাঁ সাঁ শব্দে অবিরাম ধারায় নিচে পড়</a:t>
            </a:r>
            <a:r>
              <a:rPr lang="bn-BD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ে সৃষ্টি হয়েছে প্রাকৃতিক এক জলাধারের। </a:t>
            </a:r>
            <a:endParaRPr 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64831"/>
            <a:ext cx="10826750" cy="3755232"/>
          </a:xfrm>
          <a:prstGeom prst="rect">
            <a:avLst/>
          </a:prstGeom>
          <a:solidFill>
            <a:schemeClr val="bg1"/>
          </a:solidFill>
          <a:ln w="133350" cmpd="dbl"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/>
            <a:r>
              <a:rPr lang="bn-BD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 ১ )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ঝর্ণা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জলপ্রপাতের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আকারে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?</a:t>
            </a:r>
            <a:endParaRPr lang="bn-BD" sz="2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457200" indent="-457200"/>
            <a:endParaRPr lang="bn-BD" sz="2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457200" indent="-457200"/>
            <a:r>
              <a:rPr lang="bn-BD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 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</a:t>
            </a:r>
            <a:r>
              <a:rPr lang="bn-BD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)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মাধবকুন্ড আর নায়াগ্রার মধ্যে মিল কী কী আছে ? 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/>
            <a:endParaRPr lang="en-US" sz="2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457200" indent="-457200"/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 ৩ ) মাধবকুন্ড জলপ্রপাতটি কীভাবে সৃষ্টি হয়?  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/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/>
            <a:endParaRPr lang="en-US" sz="2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457200" indent="-457200"/>
            <a:r>
              <a:rPr lang="bn-BD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36775" y="859631"/>
            <a:ext cx="6629400" cy="9144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ln w="107950" cmpd="dbl">
                  <a:solidFill>
                    <a:schemeClr val="bg2">
                      <a:lumMod val="20000"/>
                      <a:lumOff val="80000"/>
                    </a:schemeClr>
                  </a:solidFill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8000" dirty="0">
              <a:ln w="107950" cmpd="dbl">
                <a:solidFill>
                  <a:schemeClr val="bg2">
                    <a:lumMod val="20000"/>
                    <a:lumOff val="80000"/>
                  </a:schemeClr>
                </a:solidFill>
              </a:ln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1222375" y="2688431"/>
            <a:ext cx="8534400" cy="3429000"/>
          </a:xfrm>
          <a:prstGeom prst="frame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361950" cmpd="thinThick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gradFill flip="none" rotWithShape="1">
                  <a:gsLst>
                    <a:gs pos="0">
                      <a:schemeClr val="bg2">
                        <a:lumMod val="20000"/>
                        <a:lumOff val="80000"/>
                      </a:schemeClr>
                    </a:gs>
                    <a:gs pos="45000">
                      <a:srgbClr val="B7ECFF"/>
                    </a:gs>
                    <a:gs pos="70000">
                      <a:schemeClr val="bg2">
                        <a:lumMod val="40000"/>
                        <a:lumOff val="60000"/>
                      </a:schemeClr>
                    </a:gs>
                    <a:gs pos="100000">
                      <a:srgbClr val="FFFF00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effectLst>
                  <a:outerShdw blurRad="76200" dist="38100" dir="2700000" algn="tl">
                    <a:srgbClr val="FF0000">
                      <a:alpha val="62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দেখে এলাম নায়াগ্রা সম্পর্কে একটি অনুচ্ছেদ লিখে আনবে </a:t>
            </a:r>
            <a:endParaRPr lang="en-US" sz="4800" b="1" dirty="0">
              <a:gradFill flip="none" rotWithShape="1">
                <a:gsLst>
                  <a:gs pos="0">
                    <a:schemeClr val="bg2">
                      <a:lumMod val="20000"/>
                      <a:lumOff val="80000"/>
                    </a:schemeClr>
                  </a:gs>
                  <a:gs pos="45000">
                    <a:srgbClr val="B7ECFF"/>
                  </a:gs>
                  <a:gs pos="70000">
                    <a:schemeClr val="bg2">
                      <a:lumMod val="40000"/>
                      <a:lumOff val="60000"/>
                    </a:schemeClr>
                  </a:gs>
                  <a:gs pos="100000">
                    <a:srgbClr val="FFFF00"/>
                  </a:gs>
                </a:gsLst>
                <a:path path="shape">
                  <a:fillToRect l="50000" t="50000" r="50000" b="50000"/>
                </a:path>
                <a:tileRect/>
              </a:gradFill>
              <a:effectLst>
                <a:outerShdw blurRad="76200" dist="38100" dir="2700000" algn="tl">
                  <a:srgbClr val="FF0000">
                    <a:alpha val="62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6575" y="2078831"/>
            <a:ext cx="9829800" cy="3785652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l="58000" r="42000"/>
            </a:stretch>
          </a:blipFill>
          <a:ln w="714375" cmpd="tri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মত এখানে পাঠ সমাপ্ত করছি। </a:t>
            </a:r>
          </a:p>
          <a:p>
            <a:pPr algn="ctr"/>
            <a:r>
              <a:rPr lang="bn-BD" sz="8000" dirty="0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ভালো থেকো সতত।         </a:t>
            </a:r>
            <a:endParaRPr lang="en-US" sz="8000" dirty="0">
              <a:blipFill>
                <a:blip r:embed="rId2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384175" y="935831"/>
            <a:ext cx="9906001" cy="6172200"/>
          </a:xfrm>
          <a:prstGeom prst="frame">
            <a:avLst>
              <a:gd name="adj1" fmla="val 6731"/>
            </a:avLst>
          </a:prstGeom>
          <a:blipFill dpi="0" rotWithShape="1">
            <a:blip r:embed="rId3" cstate="print">
              <a:alphaModFix amt="92000"/>
            </a:blip>
            <a:srcRect/>
            <a:tile tx="-336550" ty="-215900" sx="93000" sy="76000" flip="none" algn="tl"/>
          </a:blipFill>
          <a:ln w="479425" cmpd="tri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blipFill>
                <a:blip r:embed="rId4"/>
                <a:stretch>
                  <a:fillRect l="58000" r="100000"/>
                </a:stretch>
              </a:blip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tro">
  <a:themeElements>
    <a:clrScheme name="Custom 21">
      <a:dk1>
        <a:sysClr val="windowText" lastClr="000000"/>
      </a:dk1>
      <a:lt1>
        <a:sysClr val="window" lastClr="FFFFFF"/>
      </a:lt1>
      <a:dk2>
        <a:srgbClr val="4E3B30"/>
      </a:dk2>
      <a:lt2>
        <a:srgbClr val="F2C74C"/>
      </a:lt2>
      <a:accent1>
        <a:srgbClr val="F9D9AB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C00000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1443</TotalTime>
  <Words>714</Words>
  <Application>Microsoft Office PowerPoint</Application>
  <PresentationFormat>B4 (ISO) Paper (250x353 mm)</PresentationFormat>
  <Paragraphs>145</Paragraphs>
  <Slides>26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Custom Design</vt:lpstr>
      <vt:lpstr>Metro</vt:lpstr>
      <vt:lpstr>Packager Shell Object</vt:lpstr>
      <vt:lpstr>Document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Dilruba Khanom</dc:creator>
  <cp:lastModifiedBy>Dilruba Khanom</cp:lastModifiedBy>
  <cp:revision>99</cp:revision>
  <dcterms:created xsi:type="dcterms:W3CDTF">2006-08-16T00:00:00Z</dcterms:created>
  <dcterms:modified xsi:type="dcterms:W3CDTF">2013-10-06T05:12:06Z</dcterms:modified>
</cp:coreProperties>
</file>